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theme/theme7.xml" ContentType="application/vnd.openxmlformats-officedocument.theme+xml"/>
  <Override PartName="/ppt/slideLayouts/slideLayout8.xml" ContentType="application/vnd.openxmlformats-officedocument.presentationml.slideLayout+xml"/>
  <Override PartName="/ppt/theme/theme8.xml" ContentType="application/vnd.openxmlformats-officedocument.theme+xml"/>
  <Override PartName="/ppt/slideLayouts/slideLayout9.xml" ContentType="application/vnd.openxmlformats-officedocument.presentationml.slideLayout+xml"/>
  <Override PartName="/ppt/theme/theme9.xml" ContentType="application/vnd.openxmlformats-officedocument.theme+xml"/>
  <Override PartName="/ppt/slideLayouts/slideLayout10.xml" ContentType="application/vnd.openxmlformats-officedocument.presentationml.slideLayout+xml"/>
  <Override PartName="/ppt/theme/theme10.xml" ContentType="application/vnd.openxmlformats-officedocument.theme+xml"/>
  <Override PartName="/ppt/slideLayouts/slideLayout11.xml" ContentType="application/vnd.openxmlformats-officedocument.presentationml.slideLayout+xml"/>
  <Override PartName="/ppt/theme/theme11.xml" ContentType="application/vnd.openxmlformats-officedocument.theme+xml"/>
  <Override PartName="/ppt/slideLayouts/slideLayout12.xml" ContentType="application/vnd.openxmlformats-officedocument.presentationml.slideLayout+xml"/>
  <Override PartName="/ppt/theme/theme12.xml" ContentType="application/vnd.openxmlformats-officedocument.theme+xml"/>
  <Override PartName="/ppt/slideLayouts/slideLayout13.xml" ContentType="application/vnd.openxmlformats-officedocument.presentationml.slideLayout+xml"/>
  <Override PartName="/ppt/theme/theme13.xml" ContentType="application/vnd.openxmlformats-officedocument.theme+xml"/>
  <Override PartName="/ppt/slideLayouts/slideLayout14.xml" ContentType="application/vnd.openxmlformats-officedocument.presentationml.slideLayout+xml"/>
  <Override PartName="/ppt/theme/theme14.xml" ContentType="application/vnd.openxmlformats-officedocument.theme+xml"/>
  <Override PartName="/ppt/slideLayouts/slideLayout15.xml" ContentType="application/vnd.openxmlformats-officedocument.presentationml.slideLayout+xml"/>
  <Override PartName="/ppt/theme/theme15.xml" ContentType="application/vnd.openxmlformats-officedocument.theme+xml"/>
  <Override PartName="/ppt/slideLayouts/slideLayout16.xml" ContentType="application/vnd.openxmlformats-officedocument.presentationml.slideLayout+xml"/>
  <Override PartName="/ppt/theme/theme16.xml" ContentType="application/vnd.openxmlformats-officedocument.theme+xml"/>
  <Override PartName="/ppt/slideLayouts/slideLayout17.xml" ContentType="application/vnd.openxmlformats-officedocument.presentationml.slideLayout+xml"/>
  <Override PartName="/ppt/theme/theme17.xml" ContentType="application/vnd.openxmlformats-officedocument.theme+xml"/>
  <Override PartName="/ppt/slideLayouts/slideLayout18.xml" ContentType="application/vnd.openxmlformats-officedocument.presentationml.slideLayout+xml"/>
  <Override PartName="/ppt/theme/theme18.xml" ContentType="application/vnd.openxmlformats-officedocument.theme+xml"/>
  <Override PartName="/ppt/slideLayouts/slideLayout19.xml" ContentType="application/vnd.openxmlformats-officedocument.presentationml.slideLayout+xml"/>
  <Override PartName="/ppt/theme/theme19.xml" ContentType="application/vnd.openxmlformats-officedocument.theme+xml"/>
  <Override PartName="/ppt/slideLayouts/slideLayout20.xml" ContentType="application/vnd.openxmlformats-officedocument.presentationml.slideLayout+xml"/>
  <Override PartName="/ppt/theme/theme20.xml" ContentType="application/vnd.openxmlformats-officedocument.theme+xml"/>
  <Override PartName="/ppt/slideLayouts/slideLayout21.xml" ContentType="application/vnd.openxmlformats-officedocument.presentationml.slideLayout+xml"/>
  <Override PartName="/ppt/theme/theme2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2" r:id="rId8"/>
    <p:sldMasterId id="2147483664" r:id="rId9"/>
    <p:sldMasterId id="2147483666" r:id="rId10"/>
    <p:sldMasterId id="2147483668" r:id="rId11"/>
    <p:sldMasterId id="2147483670" r:id="rId12"/>
    <p:sldMasterId id="2147483674" r:id="rId13"/>
    <p:sldMasterId id="2147483676" r:id="rId14"/>
    <p:sldMasterId id="2147483678" r:id="rId15"/>
    <p:sldMasterId id="2147483680" r:id="rId16"/>
    <p:sldMasterId id="2147483682" r:id="rId17"/>
    <p:sldMasterId id="2147483684" r:id="rId18"/>
    <p:sldMasterId id="2147483686" r:id="rId19"/>
    <p:sldMasterId id="2147483688" r:id="rId20"/>
    <p:sldMasterId id="2147483690" r:id="rId21"/>
  </p:sldMasterIdLst>
  <p:sldIdLst>
    <p:sldId id="256" r:id="rId22"/>
    <p:sldId id="257" r:id="rId23"/>
    <p:sldId id="258" r:id="rId24"/>
    <p:sldId id="259" r:id="rId25"/>
    <p:sldId id="260" r:id="rId26"/>
    <p:sldId id="261" r:id="rId27"/>
    <p:sldId id="268" r:id="rId28"/>
    <p:sldId id="270" r:id="rId29"/>
    <p:sldId id="271" r:id="rId30"/>
    <p:sldId id="272" r:id="rId31"/>
    <p:sldId id="273" r:id="rId32"/>
    <p:sldId id="266" r:id="rId33"/>
    <p:sldId id="274" r:id="rId34"/>
  </p:sldIdLst>
  <p:sldSz cx="9144000" cy="5143500" type="screen16x9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9"/>
  </p:normalViewPr>
  <p:slideViewPr>
    <p:cSldViewPr snapToGrid="0">
      <p:cViewPr varScale="1">
        <p:scale>
          <a:sx n="136" d="100"/>
          <a:sy n="136" d="100"/>
        </p:scale>
        <p:origin x="9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26" Type="http://schemas.openxmlformats.org/officeDocument/2006/relationships/slide" Target="slides/slide5.xml"/><Relationship Id="rId21" Type="http://schemas.openxmlformats.org/officeDocument/2006/relationships/slideMaster" Target="slideMasters/slideMaster21.xml"/><Relationship Id="rId34" Type="http://schemas.openxmlformats.org/officeDocument/2006/relationships/slide" Target="slides/slide13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25" Type="http://schemas.openxmlformats.org/officeDocument/2006/relationships/slide" Target="slides/slide4.xml"/><Relationship Id="rId33" Type="http://schemas.openxmlformats.org/officeDocument/2006/relationships/slide" Target="slides/slide12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Master" Target="slideMasters/slideMaster16.xml"/><Relationship Id="rId20" Type="http://schemas.openxmlformats.org/officeDocument/2006/relationships/slideMaster" Target="slideMasters/slideMaster20.xml"/><Relationship Id="rId29" Type="http://schemas.openxmlformats.org/officeDocument/2006/relationships/slide" Target="slides/slide8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3.xml"/><Relationship Id="rId32" Type="http://schemas.openxmlformats.org/officeDocument/2006/relationships/slide" Target="slides/slide11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Master" Target="slideMasters/slideMaster15.xml"/><Relationship Id="rId23" Type="http://schemas.openxmlformats.org/officeDocument/2006/relationships/slide" Target="slides/slide2.xml"/><Relationship Id="rId28" Type="http://schemas.openxmlformats.org/officeDocument/2006/relationships/slide" Target="slides/slide7.xml"/><Relationship Id="rId36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Master" Target="slideMasters/slideMaster19.xml"/><Relationship Id="rId31" Type="http://schemas.openxmlformats.org/officeDocument/2006/relationships/slide" Target="slides/slide10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1.xml"/><Relationship Id="rId27" Type="http://schemas.openxmlformats.org/officeDocument/2006/relationships/slide" Target="slides/slide6.xml"/><Relationship Id="rId30" Type="http://schemas.openxmlformats.org/officeDocument/2006/relationships/slide" Target="slides/slide9.xml"/><Relationship Id="rId35" Type="http://schemas.openxmlformats.org/officeDocument/2006/relationships/presProps" Target="pres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OpenSymbo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fr-FR" sz="18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0.xml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1.xml"/></Relationships>
</file>

<file path=ppt/slideMasters/_rels/slideMaster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2.xml"/></Relationships>
</file>

<file path=ppt/slideMasters/_rels/slideMaster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13.xml"/></Relationships>
</file>

<file path=ppt/slideMasters/_rels/slideMaster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14.xml"/></Relationships>
</file>

<file path=ppt/slideMasters/_rels/slideMaster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15.xml"/><Relationship Id="rId1" Type="http://schemas.openxmlformats.org/officeDocument/2006/relationships/slideLayout" Target="../slideLayouts/slideLayout15.xml"/></Relationships>
</file>

<file path=ppt/slideMasters/_rels/slideMaster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16.xml"/><Relationship Id="rId1" Type="http://schemas.openxmlformats.org/officeDocument/2006/relationships/slideLayout" Target="../slideLayouts/slideLayout16.xml"/></Relationships>
</file>

<file path=ppt/slideMasters/_rels/slideMaster17.xml.rels><?xml version="1.0" encoding="UTF-8" standalone="yes"?>
<Relationships xmlns="http://schemas.openxmlformats.org/package/2006/relationships"><Relationship Id="rId2" Type="http://schemas.openxmlformats.org/officeDocument/2006/relationships/theme" Target="../theme/theme17.xml"/><Relationship Id="rId1" Type="http://schemas.openxmlformats.org/officeDocument/2006/relationships/slideLayout" Target="../slideLayouts/slideLayout17.xml"/></Relationships>
</file>

<file path=ppt/slideMasters/_rels/slideMaster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theme" Target="../theme/theme18.xml"/><Relationship Id="rId1" Type="http://schemas.openxmlformats.org/officeDocument/2006/relationships/slideLayout" Target="../slideLayouts/slideLayout18.xml"/></Relationships>
</file>

<file path=ppt/slideMasters/_rels/slideMaster19.xml.rels><?xml version="1.0" encoding="UTF-8" standalone="yes"?>
<Relationships xmlns="http://schemas.openxmlformats.org/package/2006/relationships"><Relationship Id="rId2" Type="http://schemas.openxmlformats.org/officeDocument/2006/relationships/theme" Target="../theme/theme19.xml"/><Relationship Id="rId1" Type="http://schemas.openxmlformats.org/officeDocument/2006/relationships/slideLayout" Target="../slideLayouts/slideLayout1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20.xml.rels><?xml version="1.0" encoding="UTF-8" standalone="yes"?>
<Relationships xmlns="http://schemas.openxmlformats.org/package/2006/relationships"><Relationship Id="rId2" Type="http://schemas.openxmlformats.org/officeDocument/2006/relationships/theme" Target="../theme/theme20.xml"/><Relationship Id="rId1" Type="http://schemas.openxmlformats.org/officeDocument/2006/relationships/slideLayout" Target="../slideLayouts/slideLayout20.xml"/></Relationships>
</file>

<file path=ppt/slideMasters/_rels/slideMaster21.xml.rels><?xml version="1.0" encoding="UTF-8" standalone="yes"?>
<Relationships xmlns="http://schemas.openxmlformats.org/package/2006/relationships"><Relationship Id="rId2" Type="http://schemas.openxmlformats.org/officeDocument/2006/relationships/theme" Target="../theme/theme21.xml"/><Relationship Id="rId1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-40320"/>
            <a:ext cx="9143640" cy="5223600"/>
          </a:xfrm>
          <a:prstGeom prst="rect">
            <a:avLst/>
          </a:prstGeom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48880" y="1661760"/>
            <a:ext cx="5348520" cy="2372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85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96;p19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38880" y="0"/>
            <a:ext cx="9143640" cy="5218920"/>
          </a:xfrm>
          <a:prstGeom prst="rect">
            <a:avLst/>
          </a:prstGeom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99;p20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9240" y="0"/>
            <a:ext cx="9143640" cy="5218920"/>
          </a:xfrm>
          <a:prstGeom prst="rect">
            <a:avLst/>
          </a:prstGeom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13;p3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76240" y="2534040"/>
            <a:ext cx="56746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8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4" name="PlaceHolder 2"/>
          <p:cNvSpPr>
            <a:spLocks noGrp="1"/>
          </p:cNvSpPr>
          <p:nvPr>
            <p:ph type="title"/>
          </p:nvPr>
        </p:nvSpPr>
        <p:spPr>
          <a:xfrm>
            <a:off x="1084320" y="15372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strike="noStrike" spc="-1">
                <a:solidFill>
                  <a:schemeClr val="dk2"/>
                </a:solidFill>
                <a:latin typeface="DM Sans"/>
                <a:ea typeface="DM Sans"/>
              </a:rPr>
              <a:t>xx%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18;p4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4184280" cy="1085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714960" y="1738080"/>
            <a:ext cx="4184280" cy="286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22;p5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29;p6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32;p7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332172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38;p9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58920" y="507600"/>
            <a:ext cx="5845680" cy="1475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20000" y="228528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284120" y="1558440"/>
            <a:ext cx="6575760" cy="151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9600" b="1" strike="noStrike" spc="-1">
                <a:solidFill>
                  <a:schemeClr val="dk1"/>
                </a:solidFill>
                <a:latin typeface="DM Sans"/>
                <a:ea typeface="DM Sans"/>
              </a:rPr>
              <a:t>xx%</a:t>
            </a:r>
            <a:endParaRPr lang="fr-FR" sz="96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723600" y="511200"/>
            <a:ext cx="769680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48;p13"/>
          <p:cNvPicPr/>
          <p:nvPr/>
        </p:nvPicPr>
        <p:blipFill>
          <a:blip r:embed="rId3">
            <a:alphaModFix amt="69000"/>
          </a:blip>
          <a:stretch/>
        </p:blipFill>
        <p:spPr>
          <a:xfrm flipH="1">
            <a:off x="36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019160" y="2857320"/>
            <a:ext cx="7105320" cy="368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3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52;p14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6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4;p15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-1063080" y="-694440"/>
            <a:ext cx="10218240" cy="5837400"/>
          </a:xfrm>
          <a:prstGeom prst="rect">
            <a:avLst/>
          </a:prstGeom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75;p16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6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90;p17"/>
          <p:cNvPicPr/>
          <p:nvPr/>
        </p:nvPicPr>
        <p:blipFill>
          <a:blip r:embed="rId3">
            <a:alphaModFix amt="70000"/>
          </a:blip>
          <a:stretch/>
        </p:blipFill>
        <p:spPr>
          <a:xfrm>
            <a:off x="0" y="-29520"/>
            <a:ext cx="9143640" cy="5259240"/>
          </a:xfrm>
          <a:prstGeom prst="rect">
            <a:avLst/>
          </a:prstGeom>
          <a:ln w="0">
            <a:noFill/>
          </a:ln>
        </p:spPr>
      </p:pic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93;p18"/>
          <p:cNvPicPr/>
          <p:nvPr/>
        </p:nvPicPr>
        <p:blipFill>
          <a:blip r:embed="rId3">
            <a:alphaModFix amt="70000"/>
          </a:blip>
          <a:stretch/>
        </p:blipFill>
        <p:spPr>
          <a:xfrm flipH="1">
            <a:off x="360" y="0"/>
            <a:ext cx="9143640" cy="5223600"/>
          </a:xfrm>
          <a:prstGeom prst="rect">
            <a:avLst/>
          </a:prstGeom>
          <a:ln w="0">
            <a:noFill/>
          </a:ln>
        </p:spPr>
      </p:pic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064400" y="444960"/>
            <a:ext cx="43592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strike="noStrike" spc="-1">
                <a:solidFill>
                  <a:schemeClr val="dk1"/>
                </a:solidFill>
                <a:latin typeface="Arial"/>
              </a:rPr>
              <a:t>Click to edit the title text format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47800" y="1657440"/>
            <a:ext cx="5352840" cy="23713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0000"/>
          </a:bodyPr>
          <a:lstStyle/>
          <a:p>
            <a:pPr indent="0">
              <a:lnSpc>
                <a:spcPct val="80000"/>
              </a:lnSpc>
              <a:buNone/>
              <a:tabLst>
                <a:tab pos="0" algn="l"/>
              </a:tabLst>
            </a:pPr>
            <a:r>
              <a:rPr lang="en" sz="6100" b="1" strike="noStrike" spc="-1">
                <a:solidFill>
                  <a:schemeClr val="dk1"/>
                </a:solidFill>
                <a:latin typeface="DM Sans"/>
                <a:ea typeface="DM Sans"/>
              </a:rPr>
              <a:t>Новое спортивное приложение</a:t>
            </a:r>
            <a:endParaRPr lang="fr-FR" sz="6100" b="0" strike="noStrike" spc="-1">
              <a:solidFill>
                <a:schemeClr val="dk1"/>
              </a:solidFill>
              <a:latin typeface="Arial"/>
            </a:endParaRPr>
          </a:p>
        </p:txBody>
      </p:sp>
      <p:cxnSp>
        <p:nvCxnSpPr>
          <p:cNvPr id="54" name="Google Shape;118;p25"/>
          <p:cNvCxnSpPr/>
          <p:nvPr/>
        </p:nvCxnSpPr>
        <p:spPr>
          <a:xfrm>
            <a:off x="968400" y="1585080"/>
            <a:ext cx="34797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651D1E-34D2-DCFA-F2F3-D0E998B6E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949FDB0-C40A-93AD-263F-BA7982592C03}"/>
              </a:ext>
            </a:extLst>
          </p:cNvPr>
          <p:cNvSpPr txBox="1"/>
          <p:nvPr/>
        </p:nvSpPr>
        <p:spPr>
          <a:xfrm>
            <a:off x="504335" y="1096687"/>
            <a:ext cx="830972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ru-RU" dirty="0"/>
          </a:p>
          <a:p>
            <a:r>
              <a:rPr lang="en" dirty="0"/>
              <a:t>MVP (1-</a:t>
            </a:r>
            <a:r>
              <a:rPr lang="ru-RU" dirty="0"/>
              <a:t>й год) - Базовые социальные функции (профиль, лента, лайки), отслеживание тренировок, упрощённая интеграция с магазином. Небольшая команда </a:t>
            </a:r>
            <a:r>
              <a:rPr lang="en" dirty="0"/>
              <a:t>DevOps </a:t>
            </a:r>
            <a:r>
              <a:rPr lang="ru-RU" dirty="0"/>
              <a:t>и 4–6 разработчиков. </a:t>
            </a:r>
          </a:p>
          <a:p>
            <a:endParaRPr lang="ru-RU" dirty="0"/>
          </a:p>
          <a:p>
            <a:r>
              <a:rPr lang="ru-RU" dirty="0"/>
              <a:t>Расширение (2-й год) - Геймификация (очки, челленджи), персональные рекомендации, подключение новых фитнес-устройств. Больше ресурсов в облаке, возможно </a:t>
            </a:r>
            <a:r>
              <a:rPr lang="ru-RU" dirty="0" err="1"/>
              <a:t>мультирегион</a:t>
            </a:r>
            <a:r>
              <a:rPr lang="ru-RU" dirty="0"/>
              <a:t>. </a:t>
            </a:r>
          </a:p>
          <a:p>
            <a:endParaRPr lang="ru-RU" dirty="0"/>
          </a:p>
          <a:p>
            <a:r>
              <a:rPr lang="ru-RU" dirty="0"/>
              <a:t>Массовые мероприятия и глобальный охват (3–5-й год) - Поддержка десятков тысяч участников в реальном времени, развитая аналитика и </a:t>
            </a:r>
            <a:r>
              <a:rPr lang="en" dirty="0"/>
              <a:t>ML. </a:t>
            </a:r>
            <a:r>
              <a:rPr lang="ru-RU" dirty="0"/>
              <a:t>Расширенная команда, большие кластеры </a:t>
            </a:r>
            <a:r>
              <a:rPr lang="en" dirty="0"/>
              <a:t>PostgreSQL, </a:t>
            </a:r>
            <a:r>
              <a:rPr lang="ru-RU" dirty="0"/>
              <a:t>брокеров</a:t>
            </a:r>
          </a:p>
        </p:txBody>
      </p:sp>
      <p:sp>
        <p:nvSpPr>
          <p:cNvPr id="2" name="PlaceHolder 1">
            <a:extLst>
              <a:ext uri="{FF2B5EF4-FFF2-40B4-BE49-F238E27FC236}">
                <a16:creationId xmlns:a16="http://schemas.microsoft.com/office/drawing/2014/main" id="{F97F1B1C-44D3-7EE4-5271-7DF4F90AC4F4}"/>
              </a:ext>
            </a:extLst>
          </p:cNvPr>
          <p:cNvSpPr txBox="1">
            <a:spLocks/>
          </p:cNvSpPr>
          <p:nvPr/>
        </p:nvSpPr>
        <p:spPr>
          <a:xfrm>
            <a:off x="270894" y="181397"/>
            <a:ext cx="4181040" cy="108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ru-RU" sz="3000" b="1" spc="-1" dirty="0">
                <a:solidFill>
                  <a:schemeClr val="dk1"/>
                </a:solidFill>
                <a:latin typeface="DM Sans"/>
                <a:ea typeface="DM Sans"/>
              </a:rPr>
              <a:t>План развития</a:t>
            </a:r>
          </a:p>
        </p:txBody>
      </p:sp>
    </p:spTree>
    <p:extLst>
      <p:ext uri="{BB962C8B-B14F-4D97-AF65-F5344CB8AC3E}">
        <p14:creationId xmlns:p14="http://schemas.microsoft.com/office/powerpoint/2010/main" val="1200502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FAEEC0-3437-BD3E-6132-56B4A98028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71F315D4-2141-C699-D1AB-EA472C7B56E6}"/>
              </a:ext>
            </a:extLst>
          </p:cNvPr>
          <p:cNvSpPr txBox="1">
            <a:spLocks/>
          </p:cNvSpPr>
          <p:nvPr/>
        </p:nvSpPr>
        <p:spPr>
          <a:xfrm>
            <a:off x="270894" y="181397"/>
            <a:ext cx="5733980" cy="108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ru-RU" sz="3000" b="1" spc="-1" dirty="0">
                <a:solidFill>
                  <a:schemeClr val="dk1"/>
                </a:solidFill>
                <a:latin typeface="DM Sans"/>
                <a:ea typeface="DM Sans"/>
              </a:rPr>
              <a:t>Стоимость владения (</a:t>
            </a:r>
            <a:r>
              <a:rPr lang="en" sz="3000" b="1" spc="-1" dirty="0">
                <a:solidFill>
                  <a:schemeClr val="dk1"/>
                </a:solidFill>
                <a:latin typeface="DM Sans"/>
                <a:ea typeface="DM Sans"/>
              </a:rPr>
              <a:t>TCO)</a:t>
            </a:r>
            <a:endParaRPr lang="ru-RU" sz="3000" b="1" spc="-1" dirty="0">
              <a:solidFill>
                <a:schemeClr val="dk1"/>
              </a:solidFill>
              <a:latin typeface="DM Sans"/>
              <a:ea typeface="DM Sans"/>
            </a:endParaRPr>
          </a:p>
        </p:txBody>
      </p:sp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8426261D-0D21-A8F5-2822-E93E1CB3EF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2574930"/>
              </p:ext>
            </p:extLst>
          </p:nvPr>
        </p:nvGraphicFramePr>
        <p:xfrm>
          <a:off x="782411" y="1515786"/>
          <a:ext cx="6928713" cy="28095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99350">
                  <a:extLst>
                    <a:ext uri="{9D8B030D-6E8A-4147-A177-3AD203B41FA5}">
                      <a16:colId xmlns:a16="http://schemas.microsoft.com/office/drawing/2014/main" val="1789716399"/>
                    </a:ext>
                  </a:extLst>
                </a:gridCol>
                <a:gridCol w="2114980">
                  <a:extLst>
                    <a:ext uri="{9D8B030D-6E8A-4147-A177-3AD203B41FA5}">
                      <a16:colId xmlns:a16="http://schemas.microsoft.com/office/drawing/2014/main" val="63388644"/>
                    </a:ext>
                  </a:extLst>
                </a:gridCol>
                <a:gridCol w="1371461">
                  <a:extLst>
                    <a:ext uri="{9D8B030D-6E8A-4147-A177-3AD203B41FA5}">
                      <a16:colId xmlns:a16="http://schemas.microsoft.com/office/drawing/2014/main" val="2085465410"/>
                    </a:ext>
                  </a:extLst>
                </a:gridCol>
                <a:gridCol w="1371461">
                  <a:extLst>
                    <a:ext uri="{9D8B030D-6E8A-4147-A177-3AD203B41FA5}">
                      <a16:colId xmlns:a16="http://schemas.microsoft.com/office/drawing/2014/main" val="3367174468"/>
                    </a:ext>
                  </a:extLst>
                </a:gridCol>
                <a:gridCol w="1371461">
                  <a:extLst>
                    <a:ext uri="{9D8B030D-6E8A-4147-A177-3AD203B41FA5}">
                      <a16:colId xmlns:a16="http://schemas.microsoft.com/office/drawing/2014/main" val="1406339631"/>
                    </a:ext>
                  </a:extLst>
                </a:gridCol>
              </a:tblGrid>
              <a:tr h="2161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№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Вид расходов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 dirty="0">
                          <a:effectLst/>
                        </a:rPr>
                        <a:t>Год 1 (</a:t>
                      </a:r>
                      <a:r>
                        <a:rPr lang="ru-RU" sz="1200" kern="0" dirty="0" err="1">
                          <a:effectLst/>
                        </a:rPr>
                        <a:t>руб</a:t>
                      </a:r>
                      <a:r>
                        <a:rPr lang="ru-RU" sz="1200" kern="0" dirty="0">
                          <a:effectLst/>
                        </a:rPr>
                        <a:t>)</a:t>
                      </a:r>
                      <a:endParaRPr lang="ru-RU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 dirty="0">
                          <a:effectLst/>
                        </a:rPr>
                        <a:t>Год 2 (</a:t>
                      </a:r>
                      <a:r>
                        <a:rPr lang="ru-RU" sz="1200" kern="0" dirty="0" err="1">
                          <a:effectLst/>
                        </a:rPr>
                        <a:t>руб</a:t>
                      </a:r>
                      <a:r>
                        <a:rPr lang="ru-RU" sz="1200" kern="0" dirty="0">
                          <a:effectLst/>
                        </a:rPr>
                        <a:t>)</a:t>
                      </a:r>
                      <a:endParaRPr lang="ru-RU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 dirty="0">
                          <a:effectLst/>
                        </a:rPr>
                        <a:t>Год 5 (</a:t>
                      </a:r>
                      <a:r>
                        <a:rPr lang="ru-RU" sz="1200" kern="0" dirty="0" err="1">
                          <a:effectLst/>
                        </a:rPr>
                        <a:t>руб</a:t>
                      </a:r>
                      <a:r>
                        <a:rPr lang="ru-RU" sz="1200" kern="0" dirty="0">
                          <a:effectLst/>
                        </a:rPr>
                        <a:t>)</a:t>
                      </a:r>
                      <a:endParaRPr lang="ru-RU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6975128"/>
                  </a:ext>
                </a:extLst>
              </a:tr>
              <a:tr h="43223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 dirty="0">
                          <a:effectLst/>
                        </a:rPr>
                        <a:t>Облачная инфраструктура</a:t>
                      </a:r>
                      <a:endParaRPr lang="ru-RU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27–36  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45–63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135–180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69653370"/>
                  </a:ext>
                </a:extLst>
              </a:tr>
              <a:tr h="43223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2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Хранение данных / Backup      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4.5–6.3  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7.2–10.8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27–45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99058078"/>
                  </a:ext>
                </a:extLst>
              </a:tr>
              <a:tr h="2161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3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Команда DevOps 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18–27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27–36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45–63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52902756"/>
                  </a:ext>
                </a:extLst>
              </a:tr>
              <a:tr h="2161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4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Разработчики и QA             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54–72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72–90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135–180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1929249"/>
                  </a:ext>
                </a:extLst>
              </a:tr>
              <a:tr h="2161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5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Data / ML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9–13.5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13.5–22.5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27–54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40555569"/>
                  </a:ext>
                </a:extLst>
              </a:tr>
              <a:tr h="43223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6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Поддержка и продукт-менеджмент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13.5–22.5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18–31.5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36–63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64357113"/>
                  </a:ext>
                </a:extLst>
              </a:tr>
              <a:tr h="43223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7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Инструменты и лицензии        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4.5–7.2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7.2–10.8 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13.5–27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552655"/>
                  </a:ext>
                </a:extLst>
              </a:tr>
              <a:tr h="2161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 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Итого 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130.5–184.5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>
                          <a:effectLst/>
                        </a:rPr>
                        <a:t>189.9–264.6</a:t>
                      </a:r>
                      <a:endParaRPr lang="ru-RU" sz="120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ru-RU" sz="1200" kern="0" dirty="0">
                          <a:effectLst/>
                        </a:rPr>
                        <a:t>418.5–612</a:t>
                      </a:r>
                      <a:endParaRPr lang="ru-RU" sz="120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91921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6783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subTitle"/>
          </p:nvPr>
        </p:nvSpPr>
        <p:spPr>
          <a:xfrm>
            <a:off x="361799" y="1980719"/>
            <a:ext cx="6387793" cy="2902365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marL="0"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Внедрение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нового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спортивного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приложения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требует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сбалансированного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подхода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к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бизнес-целям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,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вызовам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и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архитектуре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.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Успех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будет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зависеть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от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способности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привлекать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пользователей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,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увеличивать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продажи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и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обеспечивать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надежные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сервисы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,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соблюдая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при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этом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стандарты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 </a:t>
            </a:r>
            <a:r>
              <a:rPr lang="en" sz="1400" b="0" strike="noStrike" spc="-1" dirty="0" err="1">
                <a:solidFill>
                  <a:schemeClr val="lt1"/>
                </a:solidFill>
                <a:latin typeface="Inter"/>
                <a:ea typeface="Inter"/>
              </a:rPr>
              <a:t>безопасности</a:t>
            </a:r>
            <a:r>
              <a:rPr lang="en" sz="1400" b="0" strike="noStrike" spc="-1" dirty="0">
                <a:solidFill>
                  <a:schemeClr val="lt1"/>
                </a:solidFill>
                <a:latin typeface="Inter"/>
                <a:ea typeface="Inter"/>
              </a:rPr>
              <a:t>.</a:t>
            </a:r>
            <a:endParaRPr lang="ru-RU" sz="1400" b="0" strike="noStrike" spc="-1" dirty="0">
              <a:solidFill>
                <a:schemeClr val="lt1"/>
              </a:solidFill>
              <a:latin typeface="Inter"/>
              <a:ea typeface="Inter"/>
            </a:endParaRPr>
          </a:p>
          <a:p>
            <a:pPr marL="0"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spc="-1" dirty="0">
                <a:solidFill>
                  <a:schemeClr val="lt1"/>
                </a:solidFill>
                <a:latin typeface="Inter"/>
              </a:rPr>
              <a:t>Ключевые выгоды: более глубокая вовлечённость пользователей (новые челленджи, социальная активность), повышение лояльности к бренду, прямое стимулирование продаж, возможность глобального присутствия. </a:t>
            </a:r>
          </a:p>
          <a:p>
            <a:pPr marL="0"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1400" spc="-1" dirty="0">
                <a:solidFill>
                  <a:schemeClr val="lt1"/>
                </a:solidFill>
                <a:latin typeface="Inter"/>
              </a:rPr>
              <a:t>Если инвестировать в этот проект, то можно захватить значительную долю рынка спортивных приложений, монетизировать интерес пользователей к спорту и укрепить позицию бренда в мире</a:t>
            </a:r>
            <a:endParaRPr lang="en-US" sz="1400" spc="-1" dirty="0">
              <a:solidFill>
                <a:schemeClr val="lt1"/>
              </a:solidFill>
              <a:latin typeface="Inter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title"/>
          </p:nvPr>
        </p:nvSpPr>
        <p:spPr>
          <a:xfrm>
            <a:off x="361800" y="504720"/>
            <a:ext cx="584784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Заключение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EB151-4AB9-7ACC-6FEF-E3AD6ED47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2">
            <a:extLst>
              <a:ext uri="{FF2B5EF4-FFF2-40B4-BE49-F238E27FC236}">
                <a16:creationId xmlns:a16="http://schemas.microsoft.com/office/drawing/2014/main" id="{148AFB93-FBDF-2904-B919-D3B3CF2B6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800" y="504720"/>
            <a:ext cx="584784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ru-RU" sz="4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Спасибо!</a:t>
            </a:r>
            <a:endParaRPr lang="fr-FR" sz="4000" b="0" strike="noStrike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47761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14240" y="533520"/>
            <a:ext cx="4181040" cy="108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1"/>
                </a:solidFill>
                <a:latin typeface="DM Sans"/>
                <a:ea typeface="DM Sans"/>
              </a:rPr>
              <a:t>Введение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14240" y="1733400"/>
            <a:ext cx="4181040" cy="2866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>
                <a:solidFill>
                  <a:schemeClr val="lt1"/>
                </a:solidFill>
                <a:latin typeface="Inter"/>
                <a:ea typeface="Inter"/>
              </a:rPr>
              <a:t>Приложение создается для поддержки здорового образа жизни, сочетая социальные функции и спортивные товары с аналитикой тренировок. Основная цель - увеличение лояльности пользователей и продаж через цифровую платформу.</a:t>
            </a: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Google Shape;206;p33"/>
          <p:cNvPicPr/>
          <p:nvPr/>
        </p:nvPicPr>
        <p:blipFill>
          <a:blip r:embed="rId2"/>
          <a:srcRect l="2514" r="13719"/>
          <a:stretch/>
        </p:blipFill>
        <p:spPr>
          <a:xfrm>
            <a:off x="5016600" y="534960"/>
            <a:ext cx="3412080" cy="4073040"/>
          </a:xfrm>
          <a:prstGeom prst="rect">
            <a:avLst/>
          </a:prstGeom>
          <a:ln w="19050">
            <a:solidFill>
              <a:srgbClr val="04289B"/>
            </a:solidFill>
            <a:rou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76240" y="2533680"/>
            <a:ext cx="5676480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800" b="1" strike="noStrike" spc="-1">
                <a:solidFill>
                  <a:schemeClr val="dk1"/>
                </a:solidFill>
                <a:latin typeface="DM Sans"/>
                <a:ea typeface="DM Sans"/>
              </a:rPr>
              <a:t>Бизнес-цели</a:t>
            </a:r>
            <a:endParaRPr lang="fr-FR" sz="38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>
                <a:solidFill>
                  <a:schemeClr val="dk2"/>
                </a:solidFill>
                <a:latin typeface="DM Sans"/>
                <a:ea typeface="DM Sans"/>
              </a:rPr>
              <a:t>01</a:t>
            </a:r>
            <a:endParaRPr lang="fr-FR" sz="3000" b="0" strike="noStrike" spc="-1">
              <a:solidFill>
                <a:schemeClr val="dk1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subTitle"/>
          </p:nvPr>
        </p:nvSpPr>
        <p:spPr>
          <a:xfrm>
            <a:off x="876240" y="3600360"/>
            <a:ext cx="4476240" cy="418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buNone/>
            </a:pPr>
            <a:endParaRPr lang="en-US" sz="1200" b="0" strike="noStrike" spc="-1">
              <a:solidFill>
                <a:schemeClr val="lt1"/>
              </a:solidFill>
              <a:latin typeface="Inter"/>
              <a:ea typeface="Int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361800" y="1905120"/>
            <a:ext cx="4466880" cy="1761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chemeClr val="lt1"/>
                </a:solidFill>
                <a:latin typeface="Inter"/>
                <a:ea typeface="Inter"/>
              </a:rPr>
              <a:t>Использование социальных функций, таких как создание групп и вовлечение пользователей в спортивные мероприятия, помогает увеличить видимость и привлекательность бренда в целевой аудитории.</a:t>
            </a:r>
            <a:endParaRPr lang="en-US" sz="14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title"/>
          </p:nvPr>
        </p:nvSpPr>
        <p:spPr>
          <a:xfrm>
            <a:off x="361800" y="504720"/>
            <a:ext cx="584784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1" strike="noStrike" spc="-1">
                <a:solidFill>
                  <a:schemeClr val="dk1"/>
                </a:solidFill>
                <a:latin typeface="DM Sans"/>
                <a:ea typeface="DM Sans"/>
              </a:rPr>
              <a:t>Рост узнаваемости бренда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361800" y="1905120"/>
            <a:ext cx="4466880" cy="1761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chemeClr val="lt1"/>
                </a:solidFill>
                <a:latin typeface="Inter"/>
                <a:ea typeface="Inter"/>
              </a:rPr>
              <a:t>Интеграция интернет-магазина позволяет предоставлять персонализированные рекомендации на основе интересов пользователей и их активности, стимулируя дополнительное потребление спортивных товаров.</a:t>
            </a:r>
            <a:endParaRPr lang="en-US" sz="1400" b="0" strike="noStrike" spc="-1">
              <a:solidFill>
                <a:srgbClr val="000000"/>
              </a:solidFill>
              <a:latin typeface="OpenSymbo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title"/>
          </p:nvPr>
        </p:nvSpPr>
        <p:spPr>
          <a:xfrm>
            <a:off x="361800" y="504720"/>
            <a:ext cx="584784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4000" b="1" strike="noStrike" spc="-1">
                <a:solidFill>
                  <a:schemeClr val="dk1"/>
                </a:solidFill>
                <a:latin typeface="DM Sans"/>
                <a:ea typeface="DM Sans"/>
              </a:rPr>
              <a:t>Увеличение продаж</a:t>
            </a:r>
            <a:endParaRPr lang="fr-FR" sz="4000" b="0" strike="noStrike" spc="-1">
              <a:solidFill>
                <a:schemeClr val="dk1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14240" y="533520"/>
            <a:ext cx="4181040" cy="108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3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Повышение</a:t>
            </a:r>
            <a:r>
              <a:rPr lang="en" sz="3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 </a:t>
            </a:r>
            <a:r>
              <a:rPr lang="en" sz="3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удержания</a:t>
            </a:r>
            <a:r>
              <a:rPr lang="en" sz="3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 </a:t>
            </a:r>
            <a:r>
              <a:rPr lang="en" sz="3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и</a:t>
            </a:r>
            <a:r>
              <a:rPr lang="en" sz="3000" b="1" strike="noStrike" spc="-1" dirty="0">
                <a:solidFill>
                  <a:schemeClr val="dk1"/>
                </a:solidFill>
                <a:latin typeface="DM Sans"/>
                <a:ea typeface="DM Sans"/>
              </a:rPr>
              <a:t> </a:t>
            </a:r>
            <a:r>
              <a:rPr lang="en" sz="3000" b="1" strike="noStrike" spc="-1" dirty="0" err="1">
                <a:solidFill>
                  <a:schemeClr val="dk1"/>
                </a:solidFill>
                <a:latin typeface="DM Sans"/>
                <a:ea typeface="DM Sans"/>
              </a:rPr>
              <a:t>лояльности</a:t>
            </a:r>
            <a:endParaRPr lang="fr-FR" sz="3000" b="0" strike="noStrike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714240" y="1733400"/>
            <a:ext cx="4181040" cy="2866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" sz="1400" b="0" strike="noStrike" spc="-1">
                <a:solidFill>
                  <a:schemeClr val="lt1"/>
                </a:solidFill>
                <a:latin typeface="Inter"/>
                <a:ea typeface="Inter"/>
              </a:rPr>
              <a:t>Для увеличения удержания пользователей приложение использует геймификацию, такую как челленджи и планировщики тренировок, которые повышают вовлеченность пользователей и создают регулярные взаимодействия с приложением. Регулярные уведомления и аналитика их результатов также стимулируют использование приложения и поддерживают интерес.</a:t>
            </a:r>
            <a:endParaRPr lang="fr-FR" sz="14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7" name="Google Shape;206;p33"/>
          <p:cNvPicPr/>
          <p:nvPr/>
        </p:nvPicPr>
        <p:blipFill>
          <a:blip r:embed="rId2"/>
          <a:srcRect l="2514" r="13719"/>
          <a:stretch/>
        </p:blipFill>
        <p:spPr>
          <a:xfrm>
            <a:off x="5016600" y="534960"/>
            <a:ext cx="3412080" cy="4073040"/>
          </a:xfrm>
          <a:prstGeom prst="rect">
            <a:avLst/>
          </a:prstGeom>
          <a:ln w="19050">
            <a:solidFill>
              <a:srgbClr val="04289B"/>
            </a:solidFill>
            <a:rou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>
            <a:extLst>
              <a:ext uri="{FF2B5EF4-FFF2-40B4-BE49-F238E27FC236}">
                <a16:creationId xmlns:a16="http://schemas.microsoft.com/office/drawing/2014/main" id="{5362C5AB-075B-28BA-E156-A907DC7E4C5C}"/>
              </a:ext>
            </a:extLst>
          </p:cNvPr>
          <p:cNvSpPr txBox="1">
            <a:spLocks/>
          </p:cNvSpPr>
          <p:nvPr/>
        </p:nvSpPr>
        <p:spPr>
          <a:xfrm>
            <a:off x="424207" y="0"/>
            <a:ext cx="4181040" cy="108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ru-RU" sz="3000" b="1" spc="-1" dirty="0">
                <a:solidFill>
                  <a:schemeClr val="dk1"/>
                </a:solidFill>
                <a:latin typeface="DM Sans"/>
                <a:ea typeface="DM Sans"/>
              </a:rPr>
              <a:t>Риски</a:t>
            </a:r>
            <a:endParaRPr lang="fr-FR" sz="3000" spc="-1" dirty="0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E2EC0-8EE1-D57F-B1A9-EE84FF05C37A}"/>
              </a:ext>
            </a:extLst>
          </p:cNvPr>
          <p:cNvSpPr txBox="1"/>
          <p:nvPr/>
        </p:nvSpPr>
        <p:spPr>
          <a:xfrm>
            <a:off x="280606" y="958846"/>
            <a:ext cx="8439187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Высокая пиковая нагрузка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Массовые соревнования и челленджи могут привести к одновременным действиям десятков тысяч пользователей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Сложность </a:t>
            </a:r>
            <a:r>
              <a:rPr lang="en" dirty="0"/>
              <a:t>DevOps </a:t>
            </a:r>
            <a:r>
              <a:rPr lang="ru-RU" dirty="0"/>
              <a:t>и масштабируемость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Интеграция с магазинами и фитнес-устройствами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Разнообразие устройств, протоколов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Необходимость обеспечения </a:t>
            </a:r>
            <a:r>
              <a:rPr lang="ru-RU" dirty="0" err="1"/>
              <a:t>консистентности</a:t>
            </a:r>
            <a:r>
              <a:rPr lang="ru-RU" dirty="0"/>
              <a:t> заказов и тренировочных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Безопасность и соответствие местным законам</a:t>
            </a:r>
            <a:r>
              <a:rPr lang="en" dirty="0"/>
              <a:t> </a:t>
            </a: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Храним чувствительные данные (профиль, маршруты тренировок), нужно обеспечить высокую безопасность и приватность</a:t>
            </a:r>
          </a:p>
        </p:txBody>
      </p:sp>
    </p:spTree>
    <p:extLst>
      <p:ext uri="{BB962C8B-B14F-4D97-AF65-F5344CB8AC3E}">
        <p14:creationId xmlns:p14="http://schemas.microsoft.com/office/powerpoint/2010/main" val="217957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9C7019B-5259-02BB-85C7-F76240DEA978}"/>
              </a:ext>
            </a:extLst>
          </p:cNvPr>
          <p:cNvSpPr txBox="1"/>
          <p:nvPr/>
        </p:nvSpPr>
        <p:spPr>
          <a:xfrm>
            <a:off x="424206" y="1085400"/>
            <a:ext cx="860667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400" b="1" dirty="0"/>
              <a:t>1. </a:t>
            </a:r>
            <a:r>
              <a:rPr lang="ru-RU" sz="1400" b="1" dirty="0" err="1"/>
              <a:t>Микросервисная</a:t>
            </a:r>
            <a:r>
              <a:rPr lang="ru-RU" sz="1400" b="1" dirty="0"/>
              <a:t> архитектура </a:t>
            </a:r>
          </a:p>
          <a:p>
            <a:r>
              <a:rPr lang="ru-RU" sz="1400" dirty="0"/>
              <a:t>+ Независимое масштабирование (</a:t>
            </a:r>
            <a:r>
              <a:rPr lang="en" sz="1400" dirty="0"/>
              <a:t>Social, Workout, Promotion, E-Commerce)</a:t>
            </a:r>
            <a:r>
              <a:rPr lang="ru-RU" sz="1400" dirty="0"/>
              <a:t> </a:t>
            </a:r>
          </a:p>
          <a:p>
            <a:r>
              <a:rPr lang="ru-RU" sz="1400" dirty="0"/>
              <a:t>+ Проще добавлять новые сервисы или менять существующие блоки. </a:t>
            </a:r>
          </a:p>
          <a:p>
            <a:r>
              <a:rPr lang="ru-RU" sz="1400" b="1" dirty="0"/>
              <a:t>2. </a:t>
            </a:r>
            <a:r>
              <a:rPr lang="en" sz="1400" b="1" dirty="0"/>
              <a:t>Kubernetes + </a:t>
            </a:r>
            <a:r>
              <a:rPr lang="ru-RU" sz="1400" b="1" dirty="0"/>
              <a:t>облачные сервисы </a:t>
            </a:r>
          </a:p>
          <a:p>
            <a:r>
              <a:rPr lang="ru-RU" sz="1400" dirty="0"/>
              <a:t>+ Автоматическое масштабирование под пиковые нагрузки, гибкая </a:t>
            </a:r>
            <a:r>
              <a:rPr lang="ru-RU" sz="1400" dirty="0" err="1"/>
              <a:t>оркестрация</a:t>
            </a:r>
            <a:endParaRPr lang="ru-RU" sz="1400" dirty="0"/>
          </a:p>
          <a:p>
            <a:r>
              <a:rPr lang="ru-RU" sz="1400" dirty="0"/>
              <a:t>+ Лёгкое внедрение в разных регионах. </a:t>
            </a:r>
          </a:p>
          <a:p>
            <a:r>
              <a:rPr lang="ru-RU" sz="1400" b="1" dirty="0"/>
              <a:t>3. Асинхронная шина </a:t>
            </a:r>
            <a:r>
              <a:rPr lang="en" sz="1400" b="1" dirty="0"/>
              <a:t>RabbitMQ </a:t>
            </a:r>
            <a:endParaRPr lang="ru-RU" sz="1400" b="1" dirty="0"/>
          </a:p>
          <a:p>
            <a:r>
              <a:rPr lang="ru-RU" sz="1400" dirty="0"/>
              <a:t>+ Событийная интеграция: «</a:t>
            </a:r>
            <a:r>
              <a:rPr lang="en" sz="1400" dirty="0" err="1"/>
              <a:t>workout.completed</a:t>
            </a:r>
            <a:r>
              <a:rPr lang="en" sz="1400" dirty="0"/>
              <a:t>», «</a:t>
            </a:r>
            <a:r>
              <a:rPr lang="en" sz="1400" dirty="0" err="1"/>
              <a:t>order.completed</a:t>
            </a:r>
            <a:r>
              <a:rPr lang="en" sz="1400" dirty="0"/>
              <a:t>», «</a:t>
            </a:r>
            <a:r>
              <a:rPr lang="en" sz="1400" dirty="0" err="1"/>
              <a:t>achievement.unlocked</a:t>
            </a:r>
            <a:r>
              <a:rPr lang="en" sz="1400" dirty="0"/>
              <a:t>»</a:t>
            </a:r>
            <a:endParaRPr lang="ru-RU" sz="1400" dirty="0"/>
          </a:p>
          <a:p>
            <a:r>
              <a:rPr lang="ru-RU" sz="1400" dirty="0"/>
              <a:t>+ Сглаживание пиков, ослабление связей между сервисами. </a:t>
            </a:r>
          </a:p>
          <a:p>
            <a:r>
              <a:rPr lang="ru-RU" sz="1400" b="1" dirty="0"/>
              <a:t>4. </a:t>
            </a:r>
            <a:r>
              <a:rPr lang="en" sz="1400" b="1" dirty="0"/>
              <a:t>SQL-</a:t>
            </a:r>
            <a:r>
              <a:rPr lang="ru-RU" sz="1400" b="1" dirty="0"/>
              <a:t>база (</a:t>
            </a:r>
            <a:r>
              <a:rPr lang="en" sz="1400" b="1" dirty="0"/>
              <a:t>PostgreSQL) </a:t>
            </a:r>
            <a:r>
              <a:rPr lang="ru-RU" sz="1400" dirty="0"/>
              <a:t>+ Надёжная транзакционная БД для профилей, заказов, результатов. </a:t>
            </a:r>
          </a:p>
          <a:p>
            <a:r>
              <a:rPr lang="ru-RU" sz="1400" dirty="0"/>
              <a:t>+ Возможность аналитики и </a:t>
            </a:r>
            <a:r>
              <a:rPr lang="en" sz="1400" dirty="0"/>
              <a:t>ML </a:t>
            </a:r>
            <a:r>
              <a:rPr lang="ru-RU" sz="1400" dirty="0"/>
              <a:t>на больших данных в будущем. </a:t>
            </a:r>
          </a:p>
          <a:p>
            <a:r>
              <a:rPr lang="ru-RU" sz="1400" b="1" dirty="0"/>
              <a:t>5. Безопасность </a:t>
            </a:r>
          </a:p>
          <a:p>
            <a:r>
              <a:rPr lang="ru-RU" sz="1400" dirty="0"/>
              <a:t>+ Использование </a:t>
            </a:r>
            <a:r>
              <a:rPr lang="en" sz="1400" dirty="0"/>
              <a:t>OAuth2/OpenID </a:t>
            </a:r>
            <a:r>
              <a:rPr lang="ru-RU" sz="1400" dirty="0"/>
              <a:t>для аутентификации</a:t>
            </a:r>
            <a:r>
              <a:rPr lang="en" sz="1400" dirty="0"/>
              <a:t>, </a:t>
            </a:r>
            <a:r>
              <a:rPr lang="ru-RU" sz="1400" dirty="0"/>
              <a:t>шифрование при хранении и передаче. </a:t>
            </a:r>
          </a:p>
          <a:p>
            <a:r>
              <a:rPr lang="ru-RU" sz="1400" dirty="0"/>
              <a:t>+ Удаление данных по запросу </a:t>
            </a:r>
          </a:p>
        </p:txBody>
      </p:sp>
      <p:sp>
        <p:nvSpPr>
          <p:cNvPr id="4" name="PlaceHolder 1">
            <a:extLst>
              <a:ext uri="{FF2B5EF4-FFF2-40B4-BE49-F238E27FC236}">
                <a16:creationId xmlns:a16="http://schemas.microsoft.com/office/drawing/2014/main" id="{DEC6E196-35F1-6B1F-086A-A3F6BA7A2E49}"/>
              </a:ext>
            </a:extLst>
          </p:cNvPr>
          <p:cNvSpPr txBox="1">
            <a:spLocks/>
          </p:cNvSpPr>
          <p:nvPr/>
        </p:nvSpPr>
        <p:spPr>
          <a:xfrm>
            <a:off x="424206" y="0"/>
            <a:ext cx="8295588" cy="108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ru-RU" sz="3000" b="1" spc="-1" dirty="0">
                <a:solidFill>
                  <a:schemeClr val="dk1"/>
                </a:solidFill>
                <a:latin typeface="DM Sans"/>
                <a:ea typeface="DM Sans"/>
              </a:rPr>
              <a:t>Способы решения (архитектурный подход)</a:t>
            </a:r>
            <a:endParaRPr lang="fr-FR" sz="3000" spc="-1" dirty="0">
              <a:solidFill>
                <a:schemeClr val="dk1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455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015A68A5-3B41-48F5-7B2F-0A516631DAB5}"/>
              </a:ext>
            </a:extLst>
          </p:cNvPr>
          <p:cNvSpPr txBox="1">
            <a:spLocks/>
          </p:cNvSpPr>
          <p:nvPr/>
        </p:nvSpPr>
        <p:spPr>
          <a:xfrm>
            <a:off x="179269" y="0"/>
            <a:ext cx="5429160" cy="10584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/>
              <a:t>Схема архитектуры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C3EB05C-D978-BD84-D48B-19F424E2BC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542" y="858224"/>
            <a:ext cx="3939124" cy="420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78075"/>
      </p:ext>
    </p:extLst>
  </p:cSld>
  <p:clrMapOvr>
    <a:masterClrMapping/>
  </p:clrMapOvr>
</p:sld>
</file>

<file path=ppt/theme/theme1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5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7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8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9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0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1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Words>585</Words>
  <Application>Microsoft Macintosh PowerPoint</Application>
  <PresentationFormat>Экран (16:9)</PresentationFormat>
  <Paragraphs>94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21</vt:i4>
      </vt:variant>
      <vt:variant>
        <vt:lpstr>Заголовки слайдов</vt:lpstr>
      </vt:variant>
      <vt:variant>
        <vt:i4>13</vt:i4>
      </vt:variant>
    </vt:vector>
  </HeadingPairs>
  <TitlesOfParts>
    <vt:vector size="41" baseType="lpstr">
      <vt:lpstr>Arial</vt:lpstr>
      <vt:lpstr>Calibri</vt:lpstr>
      <vt:lpstr>DM Sans</vt:lpstr>
      <vt:lpstr>Inter</vt:lpstr>
      <vt:lpstr>OpenSymbol</vt:lpstr>
      <vt:lpstr>Symbol</vt:lpstr>
      <vt:lpstr>Wingdings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Medical Conference Style Presentation by Slidesgo</vt:lpstr>
      <vt:lpstr>Slidesgo Final Pages</vt:lpstr>
      <vt:lpstr>Slidesgo Final Pages</vt:lpstr>
      <vt:lpstr>Новое спортивное приложение</vt:lpstr>
      <vt:lpstr>Введение</vt:lpstr>
      <vt:lpstr>Бизнес-цели</vt:lpstr>
      <vt:lpstr>Рост узнаваемости бренда</vt:lpstr>
      <vt:lpstr>Увеличение продаж</vt:lpstr>
      <vt:lpstr>Повышение удержания и лояльности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Заключение</vt:lpstr>
      <vt:lpstr>Спасибо!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Анастасия Полещук</cp:lastModifiedBy>
  <cp:revision>1</cp:revision>
  <dcterms:modified xsi:type="dcterms:W3CDTF">2025-03-16T07:30:34Z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2025-03-16T07:12:00Z</dcterms:created>
  <dc:creator>Unknown Creator</dc:creator>
  <dc:description/>
  <dc:language>en-US</dc:language>
  <cp:lastModifiedBy>Unknown Creator</cp:lastModifiedBy>
  <dcterms:modified xsi:type="dcterms:W3CDTF">2025-03-16T07:12:00Z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